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0" r:id="rId4"/>
    <p:sldId id="317" r:id="rId5"/>
    <p:sldId id="319" r:id="rId6"/>
    <p:sldId id="325" r:id="rId7"/>
    <p:sldId id="324" r:id="rId8"/>
    <p:sldId id="322" r:id="rId9"/>
    <p:sldId id="320" r:id="rId10"/>
    <p:sldId id="331" r:id="rId11"/>
    <p:sldId id="330" r:id="rId12"/>
    <p:sldId id="329" r:id="rId13"/>
    <p:sldId id="328" r:id="rId14"/>
    <p:sldId id="327" r:id="rId15"/>
    <p:sldId id="326" r:id="rId16"/>
    <p:sldId id="332" r:id="rId17"/>
    <p:sldId id="336" r:id="rId18"/>
    <p:sldId id="337" r:id="rId19"/>
    <p:sldId id="339" r:id="rId20"/>
    <p:sldId id="340" r:id="rId21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59" autoAdjust="0"/>
    <p:restoredTop sz="94630" autoAdjust="0"/>
  </p:normalViewPr>
  <p:slideViewPr>
    <p:cSldViewPr snapToGrid="0">
      <p:cViewPr varScale="1">
        <p:scale>
          <a:sx n="105" d="100"/>
          <a:sy n="105" d="100"/>
        </p:scale>
        <p:origin x="201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EE16-B36D-47B1-97EB-DBC875ED4F44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5476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6" y="9515476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E0677-9230-49A9-A663-B35CE5405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9850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0A7F30D-2A51-4277-B1D9-24E37630B173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4125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7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4F31614-00D8-4882-8802-8CA5AD2F29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9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693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22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91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4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F7203949-3C3C-4B65-85F2-A5D643F7A5CC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6DB08DA4-50E6-4181-94F2-39A71A82F6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110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225C35E8-A4DD-43F4-95A8-46C8630A6ECE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78F38396-47E7-4758-92E7-5784A8AF561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808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7EDE0CFA-D8B5-4385-B788-D8D25293973D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C7DE7813-7212-4C4A-883C-DA08839E71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20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1203989C-F8F3-4BD4-B4DF-F2B518CBBF15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7A894C9-60C3-4558-A623-F8C4507A2B1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7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F7EDDA23-B99D-4DF2-BAC0-F62A589C4C55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A61E7611-136E-4AD7-B89B-D42EC793280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331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30ECF443-6189-492A-A3D7-E2033B0856F2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FFBEC56-C77F-47FD-B01F-AD884BB81F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749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07566C82-B1FB-42FA-A851-126A9CF93863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89B0F43B-3439-47A6-A74F-E15AE9EF4AE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632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DF41A731-9DB9-4B3E-A180-D1B143136867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1E4BA4B-FE6E-430A-8EF6-C79CC1C9FD8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14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624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5E4710AA-450B-46EF-B0C1-90FC09CACD76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8EA512F-17AF-4466-A37B-B4CC16F6E3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84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8EDAA4F-5A33-41A5-AABB-F2BC17252DEA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21DE8B7-6A5B-4073-8077-CE13B7C97F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910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6D89743B-9639-4710-9217-5685BAB2578B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2E3A0FA-4A4E-468F-BAC8-94FE0E2A8AE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53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6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64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649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3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CBD0-501E-455A-9659-E1E942D04B38}" type="datetimeFigureOut">
              <a:rPr lang="en-ZA" smtClean="0"/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AC05125-275C-4803-AC8C-EEFBF9572868}" type="datetimeFigureOut">
              <a:rPr lang="en-ZA"/>
              <a:pPr>
                <a:defRPr/>
              </a:pPr>
              <a:t>06 Jul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DF70471-1C39-4432-A963-1E23AD47360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11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mtileni@nwpg.gov.z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76744" y="0"/>
            <a:ext cx="7097486" cy="2024742"/>
          </a:xfrm>
        </p:spPr>
        <p:txBody>
          <a:bodyPr>
            <a:normAutofit fontScale="90000"/>
          </a:bodyPr>
          <a:lstStyle/>
          <a:p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r>
              <a:rPr lang="en-ZA" sz="3200" b="1" dirty="0">
                <a:latin typeface="Basset" pitchFamily="2" charset="0"/>
              </a:rPr>
              <a:t>NORTH WEST DEPARTMENT OF AGRICULTURE AND RURAL DEVELOPMENT</a:t>
            </a:r>
            <a:br>
              <a:rPr lang="en-ZA" sz="3200" b="1" dirty="0">
                <a:latin typeface="Basset" pitchFamily="2" charset="0"/>
              </a:rPr>
            </a:br>
            <a:r>
              <a:rPr lang="en-ZA" sz="3200" b="1" dirty="0">
                <a:latin typeface="Basset" pitchFamily="2" charset="0"/>
              </a:rPr>
              <a:t>AGRICULTURAL SUPPORT SERVICES</a:t>
            </a:r>
            <a:br>
              <a:rPr lang="en-ZA" sz="3200" b="1" dirty="0">
                <a:latin typeface="Basset" pitchFamily="2" charset="0"/>
              </a:rPr>
            </a:br>
            <a:endParaRPr lang="en-ZA" sz="3200" dirty="0">
              <a:latin typeface="Basset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830" y="2625567"/>
            <a:ext cx="11559654" cy="3488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latin typeface="Basset" pitchFamily="2" charset="0"/>
              </a:rPr>
              <a:t>Presentation title: Pests and diseases affecting cabbages</a:t>
            </a:r>
            <a:endParaRPr lang="en-GB" sz="2800" b="1" dirty="0">
              <a:latin typeface="Basset" pitchFamily="2" charset="0"/>
            </a:endParaRPr>
          </a:p>
          <a:p>
            <a:endParaRPr lang="en-GB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M. </a:t>
            </a:r>
            <a:r>
              <a:rPr lang="en-ZA" sz="2800" b="1" dirty="0" err="1">
                <a:latin typeface="Basset" pitchFamily="2" charset="0"/>
              </a:rPr>
              <a:t>Mtileni</a:t>
            </a:r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Crop Science</a:t>
            </a:r>
          </a:p>
          <a:p>
            <a:r>
              <a:rPr lang="en-ZA" sz="2800" b="1" dirty="0">
                <a:latin typeface="Basset" pitchFamily="2" charset="0"/>
              </a:rPr>
              <a:t>Research and Technology Development</a:t>
            </a:r>
          </a:p>
          <a:p>
            <a:r>
              <a:rPr lang="en-ZA" sz="2800" b="1" dirty="0">
                <a:latin typeface="Basset" pitchFamily="2" charset="0"/>
              </a:rPr>
              <a:t>Dr KK District</a:t>
            </a:r>
          </a:p>
          <a:p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Presenter’s contact details: </a:t>
            </a:r>
            <a:r>
              <a:rPr lang="en-ZA" sz="2800" b="1" dirty="0">
                <a:latin typeface="Basset" pitchFamily="2" charset="0"/>
                <a:hlinkClick r:id="rId4"/>
              </a:rPr>
              <a:t>mmtileni@nwpg.gov.za</a:t>
            </a:r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018 299 6503/072 266 4276</a:t>
            </a:r>
          </a:p>
          <a:p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Date: June 2021</a:t>
            </a:r>
            <a:br>
              <a:rPr lang="en-ZA" sz="2800" b="1" dirty="0">
                <a:latin typeface="Basset" pitchFamily="2" charset="0"/>
              </a:rPr>
            </a:br>
            <a:endParaRPr lang="en-ZA" sz="2800" dirty="0">
              <a:latin typeface="Basse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3027349"/>
            <a:ext cx="3134720" cy="185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30" y="3179749"/>
            <a:ext cx="3430024" cy="182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Diamond back moth management in Cabbage</a:t>
            </a:r>
          </a:p>
          <a:p>
            <a:r>
              <a:rPr lang="en-ZA" dirty="0"/>
              <a:t>Growers must check their seedlings, young plants and growing plants regularly (scouting).</a:t>
            </a:r>
          </a:p>
          <a:p>
            <a:r>
              <a:rPr lang="en-ZA" dirty="0"/>
              <a:t>Because DBM has a narrow host range, feeding exclusively on cruciferous plants, crop rotation away from a host plant can significantly reduce the number of pests and subsequent damage in cropping systems.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925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Diseases affecting cabbage</a:t>
            </a:r>
          </a:p>
          <a:p>
            <a:pPr marL="0" indent="0" algn="ctr">
              <a:buNone/>
            </a:pPr>
            <a:r>
              <a:rPr lang="en-GB" dirty="0"/>
              <a:t> Black rot</a:t>
            </a:r>
          </a:p>
          <a:p>
            <a:r>
              <a:rPr lang="en-GB" dirty="0"/>
              <a:t>Black rot is caused by </a:t>
            </a:r>
            <a:r>
              <a:rPr lang="en-GB" dirty="0" err="1"/>
              <a:t>Xanthomonas</a:t>
            </a:r>
            <a:r>
              <a:rPr lang="en-GB" dirty="0"/>
              <a:t> </a:t>
            </a:r>
            <a:r>
              <a:rPr lang="en-GB" dirty="0" err="1"/>
              <a:t>campestris</a:t>
            </a:r>
            <a:r>
              <a:rPr lang="en-GB" dirty="0"/>
              <a:t> </a:t>
            </a:r>
            <a:r>
              <a:rPr lang="en-GB" dirty="0" err="1"/>
              <a:t>pv</a:t>
            </a:r>
            <a:r>
              <a:rPr lang="en-GB" dirty="0"/>
              <a:t>. </a:t>
            </a:r>
            <a:r>
              <a:rPr lang="en-GB" dirty="0" err="1"/>
              <a:t>campestris</a:t>
            </a:r>
            <a:r>
              <a:rPr lang="en-GB" dirty="0"/>
              <a:t>. The leaf edges turn yellow-brown and dry out, and the veins turn black. When cut open, the xylem (woody area of stem) shows blackening. 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06090"/>
            <a:ext cx="6192688" cy="27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3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Black rot management in Cabbage</a:t>
            </a:r>
          </a:p>
          <a:p>
            <a:r>
              <a:rPr lang="en-GB" dirty="0"/>
              <a:t>No treatment is effective if the plants are already infected. </a:t>
            </a:r>
          </a:p>
          <a:p>
            <a:r>
              <a:rPr lang="en-GB" dirty="0"/>
              <a:t>Remove infected plants immediately and destroy them. </a:t>
            </a:r>
          </a:p>
          <a:p>
            <a:r>
              <a:rPr lang="en-GB" dirty="0"/>
              <a:t>Plant disease-free seed </a:t>
            </a:r>
          </a:p>
          <a:p>
            <a:r>
              <a:rPr lang="en-GB" dirty="0"/>
              <a:t>Crop rotation. </a:t>
            </a:r>
          </a:p>
          <a:p>
            <a:r>
              <a:rPr lang="en-GB" dirty="0"/>
              <a:t>Apply field sanitation Plant resistant cultivars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4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Downy mildew</a:t>
            </a:r>
          </a:p>
          <a:p>
            <a:r>
              <a:rPr lang="en-GB" dirty="0"/>
              <a:t>Downy mildew is Caused by </a:t>
            </a:r>
            <a:r>
              <a:rPr lang="en-GB" dirty="0" err="1"/>
              <a:t>Peronospora</a:t>
            </a:r>
            <a:r>
              <a:rPr lang="en-GB" dirty="0"/>
              <a:t> </a:t>
            </a:r>
            <a:r>
              <a:rPr lang="en-GB" dirty="0" err="1"/>
              <a:t>parasitica</a:t>
            </a:r>
            <a:r>
              <a:rPr lang="en-GB" dirty="0"/>
              <a:t>, the downy mildew fungus can live in the soil until the next crop. </a:t>
            </a:r>
          </a:p>
          <a:p>
            <a:r>
              <a:rPr lang="en-GB" dirty="0"/>
              <a:t>Symptoms included </a:t>
            </a:r>
            <a:r>
              <a:rPr lang="en-GB" dirty="0" err="1"/>
              <a:t>Pepperspot</a:t>
            </a:r>
            <a:r>
              <a:rPr lang="en-GB" dirty="0"/>
              <a:t> lesions are present on the upper leaf surface, with white growth present on the lower leaf surface. 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23210"/>
            <a:ext cx="5701491" cy="29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8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Downy mildew  management in Cabbage</a:t>
            </a:r>
          </a:p>
          <a:p>
            <a:r>
              <a:rPr lang="en-GB" dirty="0"/>
              <a:t>Chemical control</a:t>
            </a:r>
          </a:p>
          <a:p>
            <a:r>
              <a:rPr lang="en-GB" dirty="0"/>
              <a:t>Plant disease-free seedlings </a:t>
            </a:r>
          </a:p>
          <a:p>
            <a:r>
              <a:rPr lang="en-GB" dirty="0"/>
              <a:t>Don’t over-irrigate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236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White rot</a:t>
            </a:r>
          </a:p>
          <a:p>
            <a:pPr algn="ctr"/>
            <a:r>
              <a:rPr lang="en-GB" dirty="0"/>
              <a:t>White rot White fluffy growth is present on leaves and stems causing rot and wilting of plants, and is caused by </a:t>
            </a:r>
            <a:r>
              <a:rPr lang="en-GB" dirty="0" err="1"/>
              <a:t>Sclerotinia</a:t>
            </a:r>
            <a:r>
              <a:rPr lang="en-GB" dirty="0"/>
              <a:t> </a:t>
            </a:r>
            <a:r>
              <a:rPr lang="en-GB" dirty="0" err="1"/>
              <a:t>sclerotiorum</a:t>
            </a:r>
            <a:endParaRPr lang="en-GB" dirty="0"/>
          </a:p>
          <a:p>
            <a:pPr algn="ctr"/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5" name="Content Placeholder 3" descr="White Rot - Brassica - Ontario CropIP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4381"/>
            <a:ext cx="6480720" cy="35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White rot management in Cabbage</a:t>
            </a:r>
          </a:p>
          <a:p>
            <a:r>
              <a:rPr lang="en-ZA" dirty="0"/>
              <a:t>Plant disease-free healthy seed.</a:t>
            </a:r>
          </a:p>
          <a:p>
            <a:r>
              <a:rPr lang="en-ZA" dirty="0"/>
              <a:t>Chemical control works but nothing registered in S. Africa. </a:t>
            </a:r>
          </a:p>
          <a:p>
            <a:r>
              <a:rPr lang="en-ZA" dirty="0"/>
              <a:t>Control weeds around field. </a:t>
            </a:r>
          </a:p>
          <a:p>
            <a:r>
              <a:rPr lang="en-ZA" dirty="0"/>
              <a:t>Crop rotation. </a:t>
            </a:r>
          </a:p>
          <a:p>
            <a:r>
              <a:rPr lang="en-ZA" dirty="0"/>
              <a:t>Don’t over-irrigate.</a:t>
            </a:r>
          </a:p>
          <a:p>
            <a:r>
              <a:rPr lang="en-ZA" dirty="0"/>
              <a:t>Avoid planting cabbage in fields that are surrounded by dense woods that will restrict air circulation and subsequently delay drying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156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Club root 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Club root is caused by </a:t>
            </a:r>
            <a:r>
              <a:rPr lang="en-GB" dirty="0" err="1"/>
              <a:t>Plasmodiophora</a:t>
            </a:r>
            <a:r>
              <a:rPr lang="en-GB" dirty="0"/>
              <a:t> </a:t>
            </a:r>
            <a:r>
              <a:rPr lang="en-GB" dirty="0" err="1"/>
              <a:t>brassicae</a:t>
            </a:r>
            <a:r>
              <a:rPr lang="en-GB" dirty="0"/>
              <a:t>. Plants are stunted and yellow, with large swellings on the roots. 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28" y="2632348"/>
            <a:ext cx="2880320" cy="22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2896944"/>
            <a:ext cx="33782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1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club root management in Cabbage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Plant disease-free seedlings. </a:t>
            </a:r>
          </a:p>
          <a:p>
            <a:r>
              <a:rPr lang="en-GB" dirty="0"/>
              <a:t>Long crop rotation (7 years) Add lime if soil is acidic. </a:t>
            </a:r>
          </a:p>
          <a:p>
            <a:r>
              <a:rPr lang="en-GB" dirty="0"/>
              <a:t>Control weeds around planting.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712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058562" y="250567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Z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155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Introduction</a:t>
            </a:r>
          </a:p>
          <a:p>
            <a:endParaRPr lang="en-ZA" dirty="0"/>
          </a:p>
          <a:p>
            <a:r>
              <a:rPr lang="en-ZA" dirty="0"/>
              <a:t>Various pests and diseases attack cabbage, and this can lead to serious economic loss.</a:t>
            </a:r>
          </a:p>
          <a:p>
            <a:endParaRPr lang="en-ZA" dirty="0"/>
          </a:p>
          <a:p>
            <a:r>
              <a:rPr lang="en-ZA" dirty="0"/>
              <a:t> Generally speaking, integrated pest management strategies, including scouting, crop rotation, good crop management, chemical and mechanical control of pests and diseases can be used for control.</a:t>
            </a:r>
          </a:p>
        </p:txBody>
      </p:sp>
    </p:spTree>
    <p:extLst>
      <p:ext uri="{BB962C8B-B14F-4D97-AF65-F5344CB8AC3E}">
        <p14:creationId xmlns:p14="http://schemas.microsoft.com/office/powerpoint/2010/main" val="28737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Pests affecting cabbage</a:t>
            </a:r>
          </a:p>
          <a:p>
            <a:r>
              <a:rPr lang="en-GB" dirty="0"/>
              <a:t>Cabbage aphids are </a:t>
            </a:r>
            <a:r>
              <a:rPr lang="en-GB" dirty="0" err="1"/>
              <a:t>gray</a:t>
            </a:r>
            <a:r>
              <a:rPr lang="en-GB" dirty="0"/>
              <a:t>-green but usually appear </a:t>
            </a:r>
            <a:r>
              <a:rPr lang="en-GB" dirty="0" err="1"/>
              <a:t>gray</a:t>
            </a:r>
            <a:r>
              <a:rPr lang="en-GB" dirty="0"/>
              <a:t> or white due to a dusty, waxy secretion that covers their bodies.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Aphids suck the leaves of the plants and cause serious damage to the plants. </a:t>
            </a:r>
          </a:p>
          <a:p>
            <a:endParaRPr lang="en-GB" dirty="0"/>
          </a:p>
          <a:p>
            <a:r>
              <a:rPr lang="en-GB" dirty="0"/>
              <a:t>They cause wrinkled, downward-curling leaves, yellow leaves, and reduced growth.</a:t>
            </a:r>
          </a:p>
          <a:p>
            <a:r>
              <a:rPr lang="en-ZA" dirty="0"/>
              <a:t>Cabbage aphids prefer young plant tissue—they are often found in growing</a:t>
            </a:r>
          </a:p>
        </p:txBody>
      </p:sp>
    </p:spTree>
    <p:extLst>
      <p:ext uri="{BB962C8B-B14F-4D97-AF65-F5344CB8AC3E}">
        <p14:creationId xmlns:p14="http://schemas.microsoft.com/office/powerpoint/2010/main" val="401806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555170"/>
            <a:ext cx="10363200" cy="502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4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Aphids management in Cabbage</a:t>
            </a:r>
          </a:p>
          <a:p>
            <a:pPr lvl="0"/>
            <a:r>
              <a:rPr lang="en-ZA" dirty="0"/>
              <a:t>Incorporate crop residues immediately. before eggs hatch.</a:t>
            </a:r>
          </a:p>
          <a:p>
            <a:pPr lvl="0"/>
            <a:r>
              <a:rPr lang="en-ZA" dirty="0"/>
              <a:t>Control brassica weeds in and around fields.</a:t>
            </a:r>
          </a:p>
          <a:p>
            <a:pPr lvl="0"/>
            <a:r>
              <a:rPr lang="en-ZA" dirty="0"/>
              <a:t>Inspect transplants before planting to ensure that they are not infested.</a:t>
            </a:r>
          </a:p>
          <a:p>
            <a:pPr lvl="0"/>
            <a:r>
              <a:rPr lang="en-ZA" dirty="0"/>
              <a:t>Rogue out infested plants early in the season.</a:t>
            </a:r>
          </a:p>
          <a:p>
            <a:pPr lvl="0"/>
            <a:r>
              <a:rPr lang="en-ZA" dirty="0"/>
              <a:t>Non-winged cabbage aphids are not very mobile, so it is common to find one severely infested plant surrounded by totally clean plants.</a:t>
            </a:r>
          </a:p>
          <a:p>
            <a:pPr lvl="0"/>
            <a:r>
              <a:rPr lang="en-ZA" dirty="0"/>
              <a:t>Use reflective mulches to deter aphids.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430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The </a:t>
            </a:r>
            <a:r>
              <a:rPr lang="en-ZA" dirty="0" err="1"/>
              <a:t>Bagrada</a:t>
            </a:r>
            <a:r>
              <a:rPr lang="en-ZA" dirty="0"/>
              <a:t> bug</a:t>
            </a:r>
          </a:p>
          <a:p>
            <a:r>
              <a:rPr lang="en-GB" dirty="0"/>
              <a:t>The </a:t>
            </a:r>
            <a:r>
              <a:rPr lang="en-GB" dirty="0" err="1"/>
              <a:t>Bagrada</a:t>
            </a:r>
            <a:r>
              <a:rPr lang="en-GB" dirty="0"/>
              <a:t> bug, also called the painted bug, is a stink bug that attacks various vegetable crops including cabbage.</a:t>
            </a:r>
          </a:p>
          <a:p>
            <a:r>
              <a:rPr lang="en-GB" dirty="0" err="1"/>
              <a:t>Bagrada</a:t>
            </a:r>
            <a:r>
              <a:rPr lang="en-GB" dirty="0"/>
              <a:t> bugs suck sap from the leaves of the plants, and it can damage the growing points of the seedlings, causing the cabbage to make several small unmarketable heads. 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399"/>
            <a:ext cx="6232146" cy="24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8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 err="1"/>
              <a:t>Bagrada</a:t>
            </a:r>
            <a:r>
              <a:rPr lang="en-ZA" dirty="0"/>
              <a:t> bug management in Cabbage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gardens where the </a:t>
            </a:r>
            <a:r>
              <a:rPr lang="en-GB" dirty="0" err="1"/>
              <a:t>Bagrada</a:t>
            </a:r>
            <a:r>
              <a:rPr lang="en-GB" dirty="0"/>
              <a:t> bug is present in very high densities, it may be advisable to remove very attractive host plants.</a:t>
            </a:r>
          </a:p>
          <a:p>
            <a:r>
              <a:rPr lang="en-GB" dirty="0"/>
              <a:t>Removal of plant residue after harvest can reduce carryover between crops.</a:t>
            </a:r>
          </a:p>
          <a:p>
            <a:r>
              <a:rPr lang="en-GB" dirty="0"/>
              <a:t>Picking the bugs off plants by hand is only feasible if pest populations are very low.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8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Diamond back moth </a:t>
            </a:r>
          </a:p>
          <a:p>
            <a:r>
              <a:rPr lang="en-GB" dirty="0"/>
              <a:t>The small greenish larvae eat window-like holes in cabbage leaves, damage the growing points and may cause serious damage to the crop.</a:t>
            </a:r>
          </a:p>
          <a:p>
            <a:r>
              <a:rPr lang="en-GB" dirty="0"/>
              <a:t> The caterpillar is a surface feeder. </a:t>
            </a:r>
          </a:p>
          <a:p>
            <a:r>
              <a:rPr lang="en-GB" dirty="0"/>
              <a:t>They feed from the lower leaf surface, leaving the wax layer on the upper surface intact, thereby creating translucent windows. </a:t>
            </a:r>
          </a:p>
          <a:p>
            <a:r>
              <a:rPr lang="en-GB" dirty="0"/>
              <a:t>In cases of severe infestation, entire leaves may be destroyed, leaving only the veins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128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1" y="1154430"/>
            <a:ext cx="921258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6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25331</TotalTime>
  <Words>793</Words>
  <Application>Microsoft Office PowerPoint</Application>
  <PresentationFormat>Widescreen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Basset</vt:lpstr>
      <vt:lpstr>Calibri</vt:lpstr>
      <vt:lpstr>Calibri Light</vt:lpstr>
      <vt:lpstr>Office Theme</vt:lpstr>
      <vt:lpstr>2_Office Theme</vt:lpstr>
      <vt:lpstr>             NORTH WEST DEPARTMENT OF AGRICULTURE AND RURAL DEVELOPMENT AGRICULTURAL SUPPORT SERVICES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Ntsadi Ramoncha</dc:creator>
  <cp:lastModifiedBy>Hangwani Muedi</cp:lastModifiedBy>
  <cp:revision>162</cp:revision>
  <cp:lastPrinted>2021-06-15T09:24:52Z</cp:lastPrinted>
  <dcterms:created xsi:type="dcterms:W3CDTF">2019-10-08T08:28:49Z</dcterms:created>
  <dcterms:modified xsi:type="dcterms:W3CDTF">2021-07-06T09:19:59Z</dcterms:modified>
</cp:coreProperties>
</file>