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294" r:id="rId4"/>
    <p:sldId id="309" r:id="rId5"/>
    <p:sldId id="323" r:id="rId6"/>
    <p:sldId id="324" r:id="rId7"/>
    <p:sldId id="325" r:id="rId8"/>
    <p:sldId id="330" r:id="rId9"/>
    <p:sldId id="336" r:id="rId10"/>
    <p:sldId id="333" r:id="rId11"/>
    <p:sldId id="329" r:id="rId12"/>
    <p:sldId id="337" r:id="rId13"/>
    <p:sldId id="338" r:id="rId14"/>
    <p:sldId id="339" r:id="rId15"/>
    <p:sldId id="334" r:id="rId16"/>
    <p:sldId id="310" r:id="rId17"/>
    <p:sldId id="311" r:id="rId18"/>
    <p:sldId id="340" r:id="rId19"/>
    <p:sldId id="341" r:id="rId20"/>
    <p:sldId id="342" r:id="rId21"/>
    <p:sldId id="308" r:id="rId22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30" autoAdjust="0"/>
  </p:normalViewPr>
  <p:slideViewPr>
    <p:cSldViewPr snapToGrid="0">
      <p:cViewPr varScale="1">
        <p:scale>
          <a:sx n="98" d="100"/>
          <a:sy n="98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A7F30D-2A51-4277-B1D9-24E37630B173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6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4F31614-00D8-4882-8802-8CA5AD2F29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64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6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64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64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1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4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203949-3C3C-4B65-85F2-A5D643F7A5CC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B08DA4-50E6-4181-94F2-39A71A82F6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10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225C35E8-A4DD-43F4-95A8-46C8630A6ECE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8F38396-47E7-4758-92E7-5784A8AF561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808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EDE0CFA-D8B5-4385-B788-D8D25293973D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C7DE7813-7212-4C4A-883C-DA08839E71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0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1203989C-F8F3-4BD4-B4DF-F2B518CBBF15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7A894C9-60C3-4558-A623-F8C4507A2B1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7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EDDA23-B99D-4DF2-BAC0-F62A589C4C55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A61E7611-136E-4AD7-B89B-D42EC79328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31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30ECF443-6189-492A-A3D7-E2033B0856F2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FFBEC56-C77F-47FD-B01F-AD884BB81F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49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07566C82-B1FB-42FA-A851-126A9CF93863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89B0F43B-3439-47A6-A74F-E15AE9EF4AE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632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DF41A731-9DB9-4B3E-A180-D1B143136867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1E4BA4B-FE6E-430A-8EF6-C79CC1C9FD8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14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24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5E4710AA-450B-46EF-B0C1-90FC09CACD76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A512F-17AF-4466-A37B-B4CC16F6E3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84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DAA4F-5A33-41A5-AABB-F2BC17252DEA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21DE8B7-6A5B-4073-8077-CE13B7C97F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10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89743B-9639-4710-9217-5685BAB2578B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2E3A0FA-4A4E-468F-BAC8-94FE0E2A8A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53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4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AC05125-275C-4803-AC8C-EEFBF9572868}" type="datetimeFigureOut">
              <a:rPr lang="en-ZA"/>
              <a:pPr>
                <a:defRPr/>
              </a:pPr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DF70471-1C39-4432-A963-1E23AD47360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1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Qas@nwpg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hyperlink" Target="mailto:ybrits@nwpg.gov.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93151" y="177800"/>
            <a:ext cx="7097486" cy="2160840"/>
          </a:xfrm>
        </p:spPr>
        <p:txBody>
          <a:bodyPr>
            <a:noAutofit/>
          </a:bodyPr>
          <a:lstStyle/>
          <a:p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WEST DEPARTMENT OF AGRICULTURE AND RURAL DEVELOPMENT</a:t>
            </a: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AGRICULTURAL DEVELOPEMNT SERVICES</a:t>
            </a: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Z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199" y="2556869"/>
            <a:ext cx="10511432" cy="3780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>
              <a:lnSpc>
                <a:spcPct val="160000"/>
              </a:lnSpc>
              <a:buFont typeface="Webdings"/>
              <a:buChar char=""/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en-ZA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ZA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Ms. </a:t>
            </a:r>
            <a:r>
              <a:rPr lang="en-ZA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Kereeditse</a:t>
            </a:r>
            <a:r>
              <a:rPr lang="en-ZA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Mabel </a:t>
            </a:r>
            <a:r>
              <a:rPr lang="en-ZA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Qas</a:t>
            </a:r>
            <a:r>
              <a:rPr lang="en-ZA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ZA" sz="7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Pr. Sci. Nat. (Anim. Sci.)</a:t>
            </a:r>
          </a:p>
          <a:p>
            <a:pPr>
              <a:lnSpc>
                <a:spcPct val="160000"/>
              </a:lnSpc>
            </a:pPr>
            <a:r>
              <a:rPr lang="en-Z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Scientist (Animal Science)</a:t>
            </a:r>
          </a:p>
          <a:p>
            <a:pPr>
              <a:lnSpc>
                <a:spcPct val="160000"/>
              </a:lnSpc>
            </a:pPr>
            <a:r>
              <a:rPr lang="en-GB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Agricultural Research Service</a:t>
            </a:r>
          </a:p>
          <a:p>
            <a:pPr>
              <a:lnSpc>
                <a:spcPct val="160000"/>
              </a:lnSpc>
            </a:pPr>
            <a:r>
              <a:rPr lang="en-Z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KMQas@nwpg.gov.za</a:t>
            </a:r>
            <a:endParaRPr lang="en-ZA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n-ZA" sz="6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ZA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MINERAL REQUIREMENTS FOR BEEF COWS</a:t>
            </a:r>
          </a:p>
          <a:p>
            <a:pPr>
              <a:lnSpc>
                <a:spcPct val="150000"/>
              </a:lnSpc>
            </a:pPr>
            <a:r>
              <a:rPr lang="en-Z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Demonstration day @ Tosca</a:t>
            </a:r>
          </a:p>
          <a:p>
            <a:pPr>
              <a:lnSpc>
                <a:spcPct val="150000"/>
              </a:lnSpc>
            </a:pPr>
            <a:r>
              <a:rPr lang="en-ZA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September 2021</a:t>
            </a:r>
          </a:p>
          <a:p>
            <a:pPr>
              <a:lnSpc>
                <a:spcPct val="160000"/>
              </a:lnSpc>
            </a:pPr>
            <a:br>
              <a:rPr lang="en-ZA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04"/>
    </mc:Choice>
    <mc:Fallback xmlns="">
      <p:transition spd="slow" advTm="328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929892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Phosphorus is often discussed in conjunction with calcium because the two minerals function together in bone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Calcium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deficiency in young animals, prevents normal bone growth, thus causing rickets and retarding growth and development. Rickets can be caused by a deficiency of calcium and phosphorus.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grazing livestock, phosphorus deficiency has been described as the most prevalent mineral deficiency throughout the world.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4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1078173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Phosphorus deficiency results in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growth and feed efficiency conversion, decreased appetite, impaired reproduction, reduced milk production, and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weak, fragile bones.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Magnesium deficiency is seen in the spring in more mature grazing cattle under field conditions (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grass tetany).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initial signs are nervousness, reduced feed intake, and muscular twitching about the face and ears. Animals are uncoordinated and walk with a stiff gait. </a:t>
            </a: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0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72994"/>
            <a:ext cx="10363200" cy="6527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815545"/>
            <a:ext cx="10454959" cy="5115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advanced stages, affected cows fall to the ground, convulse, and die shortly.  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Cattle do not depend on dietary vitamin B</a:t>
            </a:r>
            <a:r>
              <a:rPr lang="en-GB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because ruminal microorganisms can synthesize it from dietary cobalt.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Cobalt deficiency is a relative vitamin B</a:t>
            </a:r>
            <a:r>
              <a:rPr lang="en-GB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deficiency, and such cattle show weight loss, poor immune function, unthriftiness, fatty degeneration of the liver, and pale skin and mucosa.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5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11621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652731"/>
            <a:ext cx="10454959" cy="527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Its requirements in cattle can be met adequately by feeding stabilized iodized salt. </a:t>
            </a: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 of a salt deficiency are rather nonspecific and include pica and reduced feed intake, growth, and milk production.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Signs of a selenium deficiency include unthriftiness, weight loss, reduced immune response, and decreased reproductive performance.</a:t>
            </a:r>
          </a:p>
          <a:p>
            <a:pPr marL="0" indent="0">
              <a:lnSpc>
                <a:spcPct val="150000"/>
              </a:lnSpc>
              <a:buNone/>
            </a:pPr>
            <a:endParaRPr lang="en-ZA" sz="2400" dirty="0"/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6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deficiency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96016"/>
              </p:ext>
            </p:extLst>
          </p:nvPr>
        </p:nvGraphicFramePr>
        <p:xfrm>
          <a:off x="741363" y="1077913"/>
          <a:ext cx="10455276" cy="404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Signs of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Mineral elements Commonly deficient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Excitability and convulsions (Grass Tetany)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Tender joint and Stiff legs with arched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back (calves), weak brittle bones  (cow)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Calcium and Phosphorus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Reduced fertility and poor weaning weights (when energy protein are adequate)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Phosphorus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Anaemia and depigmentation of hair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Calves born hairless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Calves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show stiffness in front legs and lameness (White muscle disease)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Excessive Salvation, listlessness, scaly lesions (</a:t>
                      </a:r>
                      <a:r>
                        <a:rPr lang="en-ZA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parakerotosis</a:t>
                      </a:r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Zinc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54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35923"/>
            <a:ext cx="10363200" cy="902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 requirements and Maximum tolerable concentrations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4244"/>
              </p:ext>
            </p:extLst>
          </p:nvPr>
        </p:nvGraphicFramePr>
        <p:xfrm>
          <a:off x="833164" y="1037969"/>
          <a:ext cx="10363200" cy="39033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237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37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Cows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06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Macro mineral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Lactating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Maximum Tolerable Concentrations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0,06 – 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237">
                <a:tc>
                  <a:txBody>
                    <a:bodyPr/>
                    <a:lstStyle/>
                    <a:p>
                      <a:r>
                        <a:rPr lang="en-ZA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Sulfur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12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97708"/>
            <a:ext cx="10363200" cy="9020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 requirements and Maximum tolerable concentrations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65151"/>
              </p:ext>
            </p:extLst>
          </p:nvPr>
        </p:nvGraphicFramePr>
        <p:xfrm>
          <a:off x="833438" y="1223963"/>
          <a:ext cx="10363200" cy="397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4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Cows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 mineral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Lactating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Maximum Tolerable Concentrations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Cobalt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Manganese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500.00</a:t>
                      </a:r>
                      <a:endParaRPr lang="en-Z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95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97708"/>
            <a:ext cx="10363200" cy="556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Mineral Supplementation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964" y="97300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400" dirty="0"/>
              <a:t>Mineral Supplementation strategies differ among producers.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As a general rule mineral program should include </a:t>
            </a:r>
            <a:r>
              <a:rPr lang="en-ZA" sz="2400" dirty="0" err="1"/>
              <a:t>NaCl</a:t>
            </a:r>
            <a:r>
              <a:rPr lang="en-ZA" sz="2400" dirty="0"/>
              <a:t> (salt).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It is sound management to provide a free-choice salt mineral mixture tailored to the environment and production class of the grazing cattle.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Mineral supplementation strategies must respond to the mineral needs of the animal.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Ca &amp; P should be the focal point in the mineral program.</a:t>
            </a:r>
            <a:endParaRPr lang="en-Z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98854"/>
            <a:ext cx="10363200" cy="556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764" y="800014"/>
            <a:ext cx="10515600" cy="5007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mineral supplementation - optimum feed intake, which leads to higher mass increase, improved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growth, fertility and reproduction;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bone structure and teeth.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deficiencies - Decrease in appetite, decline in condition and reproduction; Deviant eating habits (pica) – animals start to gnaw on bones, poles, trees, soil, etc., which can lead to diseases;</a:t>
            </a:r>
          </a:p>
          <a:p>
            <a:pPr>
              <a:lnSpc>
                <a:spcPct val="150000"/>
              </a:lnSpc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123567"/>
            <a:ext cx="10363200" cy="5560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764" y="800014"/>
            <a:ext cx="10515600" cy="5007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Stiff sickness (joints swell, bones weaken – as the body starts to extract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phosphate from the skeleton);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milk production, which leads to poor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pre-weaning growth in young animals and ultimately a poor weaning mass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with a negative effect on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 performance and profit.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2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59902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164" y="778476"/>
            <a:ext cx="10497981" cy="4994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Mineral elements are essential nutrients with very specific function.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required in a small amounts but deficiencies could produce significant reductions in growth and reproduction.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mineral elements are divided into two groups: macro minerals and micro minerals (Trace).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minerals are expressed as % in a ration on a dry matter (DM) basis.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minerals needs are expressed in ppm or mg/kg (10 ppm of a mineral equal 10mg/kg of ration dry matter). </a:t>
            </a:r>
          </a:p>
          <a:p>
            <a:pPr>
              <a:lnSpc>
                <a:spcPct val="150000"/>
              </a:lnSpc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6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784A0-835F-4ED7-8DEF-4A5C762FE079}"/>
              </a:ext>
            </a:extLst>
          </p:cNvPr>
          <p:cNvGrpSpPr/>
          <p:nvPr/>
        </p:nvGrpSpPr>
        <p:grpSpPr>
          <a:xfrm>
            <a:off x="892951" y="1924492"/>
            <a:ext cx="10406097" cy="3232297"/>
            <a:chOff x="11848746" y="4522297"/>
            <a:chExt cx="4336803" cy="1351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EAE845-B557-4021-B1EB-066E442D6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930"/>
            <a:stretch/>
          </p:blipFill>
          <p:spPr>
            <a:xfrm>
              <a:off x="11848746" y="4522297"/>
              <a:ext cx="4336803" cy="1351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F0F5AB-FFD0-410D-8915-D6FC32B5982B}"/>
                </a:ext>
              </a:extLst>
            </p:cNvPr>
            <p:cNvSpPr txBox="1"/>
            <p:nvPr/>
          </p:nvSpPr>
          <p:spPr>
            <a:xfrm>
              <a:off x="14058793" y="4619258"/>
              <a:ext cx="2126756" cy="84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Ms K.M </a:t>
              </a:r>
              <a:r>
                <a:rPr lang="en-ZA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Qas</a:t>
              </a:r>
              <a:r>
                <a:rPr lang="en-Z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ZA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Pr. Sci. Nat (Anim. Sci.)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Production </a:t>
              </a:r>
              <a:r>
                <a:rPr lang="en-Z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Scientist: Animal </a:t>
              </a:r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Science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Agricultural Research Services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114 Chris Hani Street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018-294 3049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086 6109 710 (fax)</a:t>
              </a:r>
            </a:p>
            <a:p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KMQas@nwpg.gov.za</a:t>
              </a:r>
              <a:r>
                <a:rPr lang="en-Z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F211E1-F1D7-4E39-A920-F9E4E0358B6E}"/>
              </a:ext>
            </a:extLst>
          </p:cNvPr>
          <p:cNvSpPr txBox="1"/>
          <p:nvPr/>
        </p:nvSpPr>
        <p:spPr>
          <a:xfrm>
            <a:off x="3183874" y="1048375"/>
            <a:ext cx="578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/>
              <a:t>Thank you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8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7"/>
    </mc:Choice>
    <mc:Fallback xmlns="">
      <p:transition spd="slow" advTm="13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and Function of Minerals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164" y="914400"/>
            <a:ext cx="10363200" cy="48586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Beef cattle requires approximately seventeen minerals.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 certain minerals requirements are not listed, because research data are not sufficient to determine requirements.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minerals required by beef cattle include Ca, Mg, P, K, Na, Cl and 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minerals required are Cr, Co, Cu, I, Fe,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 and Zn.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tolerable concentration for a mineral is defined as the dietary level that when fed for a limited period of time, will not impair performance.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9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and Function of Minerals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164" y="1078173"/>
            <a:ext cx="10363200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of the essential minerals are usually found in sufficient concentrations in roughage.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minerals are frequently insufficient in forage, and supplementation is necessary to optimize animal </a:t>
            </a: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or health.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Supplementing diets at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concentrations in excess of requirements greatly increases mineral loss in cattle waste.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4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and Function of Minerals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164" y="1078173"/>
            <a:ext cx="10363200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supplementation of minerals should be avoided to prevent possible environmental problems associated with runoff from waste or application of cattle waste to soil.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 is influenced by factors such as age, weight, and type and stage of production.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functions of minerals  are for skeletal development including bone and tooth formation (Ca, P, Mg), and normal growth and reproduction (P, Cu, Zn,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Se).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7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and Function of Minerals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1078173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skeleton provides a large reserve of phosphorus that can be drawn on during periods of inadequate phosphorus intake in mature animals.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Milk production (Ca) and basis body function; minerals essential for the normal functions of basic systems in the body such as the nervous system (Mg, K,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S, Co, I, Fe).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(salt) requirement for beef cattle is quite low (0.2% of the dry matter).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4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Mineral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1078173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factors influenced the amount and availability of minerals in pastures. As the plant matures mineral availability in the forages decreases.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number of complex interaction in a cow’ body influence elemental availability and it is difficult to determine how much of an individual element is required for each critical physiology function.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Mineral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1078173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Phosphorus may be deficient in some beef cattle rations, because roughages often are low in phosphorus.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Furthermore, as forage plants mature, their phosphorus content declines, making mature and weathered forages a poor source.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supplemental sources of macro-minerals are Limestones (Ca),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dicalcium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Phosphate and Monosodium phosphate (P), Stock salt (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Magnesium oxide (Mg) and Potassium chloride (K).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1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3164" y="284616"/>
            <a:ext cx="10363200" cy="5411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r>
              <a:rPr lang="en-ZA" altLang="en-US" sz="28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of Mineral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05" y="1078173"/>
            <a:ext cx="10454959" cy="4694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 minerals are available in two forms which is inorganic and organic element sources.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Inorganic minerals are the most common form because they are less expensive and more concentrated than organic sources and are differences in the relative availability.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organic sources of a trace mineral have been shown to be more effectively absorbed by the animal.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5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7"/>
    </mc:Choice>
    <mc:Fallback xmlns="">
      <p:transition spd="slow" advTm="57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|32.8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33392</TotalTime>
  <Words>1411</Words>
  <Application>Microsoft Office PowerPoint</Application>
  <PresentationFormat>Widescreen</PresentationFormat>
  <Paragraphs>241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Webdings</vt:lpstr>
      <vt:lpstr>Office Theme</vt:lpstr>
      <vt:lpstr>2_Office Theme</vt:lpstr>
      <vt:lpstr> NORTH WEST DEPARTMENT OF AGRICULTURE AND RURAL DEVELOPMENT AGRICULTURAL DEVELOPEMNT SERVICES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Ntsadi Ramoncha</dc:creator>
  <cp:lastModifiedBy>Hangwani Muedi</cp:lastModifiedBy>
  <cp:revision>362</cp:revision>
  <cp:lastPrinted>2020-02-03T09:47:26Z</cp:lastPrinted>
  <dcterms:created xsi:type="dcterms:W3CDTF">2019-10-08T08:28:49Z</dcterms:created>
  <dcterms:modified xsi:type="dcterms:W3CDTF">2021-10-01T05:57:48Z</dcterms:modified>
</cp:coreProperties>
</file>