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0" r:id="rId4"/>
    <p:sldId id="317" r:id="rId5"/>
    <p:sldId id="319" r:id="rId6"/>
    <p:sldId id="325" r:id="rId7"/>
    <p:sldId id="324" r:id="rId8"/>
    <p:sldId id="322" r:id="rId9"/>
    <p:sldId id="320" r:id="rId10"/>
    <p:sldId id="331" r:id="rId11"/>
    <p:sldId id="330" r:id="rId12"/>
    <p:sldId id="329" r:id="rId13"/>
    <p:sldId id="328" r:id="rId14"/>
    <p:sldId id="341" r:id="rId15"/>
    <p:sldId id="340" r:id="rId16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76" autoAdjust="0"/>
  </p:normalViewPr>
  <p:slideViewPr>
    <p:cSldViewPr snapToGrid="0">
      <p:cViewPr varScale="1">
        <p:scale>
          <a:sx n="98" d="100"/>
          <a:sy n="98" d="100"/>
        </p:scale>
        <p:origin x="75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856" y="-78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6" y="1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8EE16-B36D-47B1-97EB-DBC875ED4F44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5476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6" y="9515476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E0677-9230-49A9-A663-B35CE54056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9850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0A7F30D-2A51-4277-B1D9-24E37630B173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4125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1505"/>
            <a:ext cx="5511800" cy="394487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604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4F31614-00D8-4882-8802-8CA5AD2F296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97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693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5134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31614-00D8-4882-8802-8CA5AD2F296D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513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922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910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040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F7203949-3C3C-4B65-85F2-A5D643F7A5CC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6DB08DA4-50E6-4181-94F2-39A71A82F6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1102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225C35E8-A4DD-43F4-95A8-46C8630A6ECE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78F38396-47E7-4758-92E7-5784A8AF561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808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7EDE0CFA-D8B5-4385-B788-D8D25293973D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C7DE7813-7212-4C4A-883C-DA08839E71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207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1203989C-F8F3-4BD4-B4DF-F2B518CBBF15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B7A894C9-60C3-4558-A623-F8C4507A2B1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27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F7EDDA23-B99D-4DF2-BAC0-F62A589C4C55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A61E7611-136E-4AD7-B89B-D42EC793280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331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30ECF443-6189-492A-A3D7-E2033B0856F2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BFFBEC56-C77F-47FD-B01F-AD884BB81F8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7491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07566C82-B1FB-42FA-A851-126A9CF93863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89B0F43B-3439-47A6-A74F-E15AE9EF4AE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632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DF41A731-9DB9-4B3E-A180-D1B143136867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1E4BA4B-FE6E-430A-8EF6-C79CC1C9FD8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142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2624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5E4710AA-450B-46EF-B0C1-90FC09CACD76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8EA512F-17AF-4466-A37B-B4CC16F6E3A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6840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8EDAA4F-5A33-41A5-AABB-F2BC17252DEA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921DE8B7-6A5B-4073-8077-CE13B7C97FB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9100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6D89743B-9639-4710-9217-5685BAB2578B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Osaka"/>
                <a:cs typeface="Osaka"/>
              </a:defRPr>
            </a:lvl1pPr>
          </a:lstStyle>
          <a:p>
            <a:pPr>
              <a:defRPr/>
            </a:pPr>
            <a:fld id="{B2E3A0FA-4A4E-468F-BAC8-94FE0E2A8AE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536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5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6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64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92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80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649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537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CBD0-501E-455A-9659-E1E942D04B38}" type="datetimeFigureOut">
              <a:rPr lang="en-ZA" smtClean="0"/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3026-097F-4325-8E27-107BE799C1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360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AC05125-275C-4803-AC8C-EEFBF9572868}" type="datetimeFigureOut">
              <a:rPr lang="en-ZA"/>
              <a:pPr>
                <a:defRPr/>
              </a:pPr>
              <a:t>13 Sep 2021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DF70471-1C39-4432-A963-1E23AD47360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111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mtileni@nwpg.gov.z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76744" y="0"/>
            <a:ext cx="7097486" cy="2024742"/>
          </a:xfrm>
        </p:spPr>
        <p:txBody>
          <a:bodyPr>
            <a:normAutofit fontScale="90000"/>
          </a:bodyPr>
          <a:lstStyle/>
          <a:p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br>
              <a:rPr lang="en-ZA" sz="3200" b="1" dirty="0">
                <a:latin typeface="Basset" pitchFamily="2" charset="0"/>
              </a:rPr>
            </a:br>
            <a:r>
              <a:rPr lang="en-ZA" sz="3200" b="1" dirty="0">
                <a:latin typeface="Basset" pitchFamily="2" charset="0"/>
              </a:rPr>
              <a:t>NORTH WEST DEPARTMENT OF AGRICULTURE AND RURAL DEVELOPMENT</a:t>
            </a:r>
            <a:br>
              <a:rPr lang="en-ZA" sz="3200" b="1" dirty="0">
                <a:latin typeface="Basset" pitchFamily="2" charset="0"/>
              </a:rPr>
            </a:br>
            <a:r>
              <a:rPr lang="en-ZA" sz="3200" b="1" dirty="0">
                <a:latin typeface="Basset" pitchFamily="2" charset="0"/>
              </a:rPr>
              <a:t>AGRICULTURAL SUPPORT SERVICES</a:t>
            </a:r>
            <a:br>
              <a:rPr lang="en-ZA" sz="3200" b="1" dirty="0">
                <a:latin typeface="Basset" pitchFamily="2" charset="0"/>
              </a:rPr>
            </a:br>
            <a:endParaRPr lang="en-ZA" sz="3200" dirty="0">
              <a:latin typeface="Basset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2830" y="2625567"/>
            <a:ext cx="11559654" cy="3488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>
                <a:latin typeface="Basset" pitchFamily="2" charset="0"/>
              </a:rPr>
              <a:t>Presentation title: 	Common diseases and pests affecting Vegetables</a:t>
            </a:r>
            <a:endParaRPr lang="en-GB" sz="2800" b="1" dirty="0">
              <a:latin typeface="Basset" pitchFamily="2" charset="0"/>
            </a:endParaRPr>
          </a:p>
          <a:p>
            <a:endParaRPr lang="en-GB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M. </a:t>
            </a:r>
            <a:r>
              <a:rPr lang="en-ZA" sz="2800" b="1" dirty="0" err="1">
                <a:latin typeface="Basset" pitchFamily="2" charset="0"/>
              </a:rPr>
              <a:t>Mtileni</a:t>
            </a:r>
            <a:endParaRPr lang="en-ZA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Crop Science</a:t>
            </a:r>
          </a:p>
          <a:p>
            <a:r>
              <a:rPr lang="en-ZA" sz="2800" b="1" dirty="0">
                <a:latin typeface="Basset" pitchFamily="2" charset="0"/>
              </a:rPr>
              <a:t>Research and Technology Development</a:t>
            </a:r>
          </a:p>
          <a:p>
            <a:r>
              <a:rPr lang="en-ZA" sz="2800" b="1" dirty="0">
                <a:latin typeface="Basset" pitchFamily="2" charset="0"/>
              </a:rPr>
              <a:t>Dr KK District</a:t>
            </a:r>
          </a:p>
          <a:p>
            <a:endParaRPr lang="en-ZA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Presenter’s contact details: </a:t>
            </a:r>
            <a:r>
              <a:rPr lang="en-ZA" sz="2800" b="1" dirty="0">
                <a:latin typeface="Basset" pitchFamily="2" charset="0"/>
                <a:hlinkClick r:id="rId4"/>
              </a:rPr>
              <a:t>mmtileni@nwpg.gov.za</a:t>
            </a:r>
            <a:endParaRPr lang="en-ZA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018 299 6503/072 266 4276</a:t>
            </a:r>
          </a:p>
          <a:p>
            <a:endParaRPr lang="en-ZA" sz="2800" b="1" dirty="0">
              <a:latin typeface="Basset" pitchFamily="2" charset="0"/>
            </a:endParaRPr>
          </a:p>
          <a:p>
            <a:r>
              <a:rPr lang="en-ZA" sz="2800" b="1" dirty="0">
                <a:latin typeface="Basset" pitchFamily="2" charset="0"/>
              </a:rPr>
              <a:t>Date: August 2021</a:t>
            </a:r>
            <a:br>
              <a:rPr lang="en-ZA" sz="2800" b="1" dirty="0">
                <a:latin typeface="Basset" pitchFamily="2" charset="0"/>
              </a:rPr>
            </a:br>
            <a:endParaRPr lang="en-ZA" sz="2800" dirty="0">
              <a:latin typeface="Bass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344886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b="1" dirty="0"/>
              <a:t>2.Cabbage aphid </a:t>
            </a:r>
            <a:r>
              <a:rPr lang="en-ZA" sz="2000" b="1" i="1" dirty="0" err="1"/>
              <a:t>Brevicoryne</a:t>
            </a:r>
            <a:r>
              <a:rPr lang="en-ZA" sz="2000" b="1" i="1" dirty="0"/>
              <a:t> </a:t>
            </a:r>
            <a:r>
              <a:rPr lang="en-ZA" sz="2000" b="1" i="1" dirty="0" err="1"/>
              <a:t>brassicaea</a:t>
            </a:r>
            <a:endParaRPr lang="en-ZA" sz="20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</a:t>
            </a:r>
          </a:p>
          <a:p>
            <a:pPr algn="just"/>
            <a:r>
              <a:rPr lang="en-ZA" sz="2000" dirty="0"/>
              <a:t>Large populations can cause stunted growth or even plant death; insects may be visible on the plant leaves and are small, grey-green in </a:t>
            </a:r>
            <a:r>
              <a:rPr lang="en-ZA" sz="2000" dirty="0" err="1"/>
              <a:t>color</a:t>
            </a:r>
            <a:r>
              <a:rPr lang="en-ZA" sz="2000" dirty="0"/>
              <a:t> and soft bodied and are covered with a white waxy coating; prefer to feed deep down in cabbage head and may be obscured by the leaves. </a:t>
            </a:r>
          </a:p>
          <a:p>
            <a:pPr algn="just"/>
            <a:r>
              <a:rPr lang="en-ZA" sz="2000" dirty="0"/>
              <a:t>Cabbage aphids feed only on cruciferous plants but may survive on related weed species.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Management</a:t>
            </a:r>
          </a:p>
          <a:p>
            <a:pPr algn="just"/>
            <a:r>
              <a:rPr lang="en-ZA" sz="2000" dirty="0"/>
              <a:t>If aphid population is limited to just a few leaves or shoots then the infestation can be pruned out to provide control; check transplants for aphids before planting; use tolerant varieties if available; reflective mulches such as silver collared plastic can deter aphids from feeding on plants; sturdy plants can be sprayed with a strong jet of water to knock aphids from leaves.</a:t>
            </a:r>
          </a:p>
          <a:p>
            <a:pPr algn="just"/>
            <a:r>
              <a:rPr lang="en-ZA" sz="2000" dirty="0"/>
              <a:t> Insecticides are generally only required to treat aphids if the infestation is very high - plants generally tolerate low and medium level infestation; insecticidal soaps or oils such as </a:t>
            </a:r>
            <a:r>
              <a:rPr lang="en-ZA" sz="2000" dirty="0" err="1"/>
              <a:t>neem</a:t>
            </a:r>
            <a:r>
              <a:rPr lang="en-ZA" sz="2000" dirty="0"/>
              <a:t> or canola oil are usually the best method of control; always check the labels of the products.</a:t>
            </a:r>
          </a:p>
        </p:txBody>
      </p:sp>
    </p:spTree>
    <p:extLst>
      <p:ext uri="{BB962C8B-B14F-4D97-AF65-F5344CB8AC3E}">
        <p14:creationId xmlns:p14="http://schemas.microsoft.com/office/powerpoint/2010/main" val="214925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b="1" dirty="0"/>
              <a:t>3.Cabbage </a:t>
            </a:r>
            <a:r>
              <a:rPr lang="en-ZA" sz="2000" b="1" dirty="0" err="1"/>
              <a:t>looper</a:t>
            </a:r>
            <a:r>
              <a:rPr lang="en-ZA" sz="2000" b="1" dirty="0"/>
              <a:t> </a:t>
            </a:r>
            <a:r>
              <a:rPr lang="en-ZA" sz="2000" b="1" i="1" dirty="0" err="1"/>
              <a:t>Trichoplusiani</a:t>
            </a:r>
            <a:endParaRPr lang="en-ZA" sz="20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 </a:t>
            </a:r>
          </a:p>
          <a:p>
            <a:r>
              <a:rPr lang="en-ZA" sz="2000" dirty="0"/>
              <a:t>Large or small holes in leaves; damage often extensive; caterpillars are pale green with a white lines running down either side of their body.</a:t>
            </a:r>
          </a:p>
          <a:p>
            <a:r>
              <a:rPr lang="en-ZA" sz="2000" dirty="0"/>
              <a:t> Caterpillars are easily distinguished by the way they arch their body when moving; eggs are laid singly, usually on the lower leaf surface close to the leaf margin, and are white or pale green in colour. </a:t>
            </a:r>
          </a:p>
          <a:p>
            <a:r>
              <a:rPr lang="en-ZA" sz="2000" dirty="0"/>
              <a:t>Cabbage </a:t>
            </a:r>
            <a:r>
              <a:rPr lang="en-ZA" sz="2000" dirty="0" err="1"/>
              <a:t>looper</a:t>
            </a:r>
            <a:r>
              <a:rPr lang="en-ZA" sz="2000" dirty="0"/>
              <a:t> can be identified by their characteristic "looping" movement in which they arch their body and bring the back portion of the body forward to meet the front.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Management </a:t>
            </a:r>
            <a:endParaRPr lang="en-ZA" sz="2000" dirty="0"/>
          </a:p>
          <a:p>
            <a:r>
              <a:rPr lang="en-ZA" sz="2000" dirty="0" err="1"/>
              <a:t>Looper</a:t>
            </a:r>
            <a:r>
              <a:rPr lang="en-ZA" sz="2000" dirty="0"/>
              <a:t> populations are usually held in check by natural enemies; if they do become problematic larvae can be hand-picked from the plants; biological controls such as spraying with </a:t>
            </a:r>
            <a:r>
              <a:rPr lang="en-ZA" sz="2000" i="1" dirty="0"/>
              <a:t>Bacillus </a:t>
            </a:r>
            <a:r>
              <a:rPr lang="en-ZA" sz="2000" i="1" dirty="0" err="1"/>
              <a:t>thuringiensis</a:t>
            </a:r>
            <a:r>
              <a:rPr lang="en-ZA" sz="2000" i="1" dirty="0"/>
              <a:t> </a:t>
            </a:r>
            <a:r>
              <a:rPr lang="en-ZA" sz="2000" dirty="0"/>
              <a:t>can be effective at controlling </a:t>
            </a:r>
            <a:r>
              <a:rPr lang="en-ZA" sz="2000" dirty="0" err="1"/>
              <a:t>looper</a:t>
            </a:r>
            <a:r>
              <a:rPr lang="en-ZA" sz="2000" dirty="0"/>
              <a:t> numbers.</a:t>
            </a:r>
          </a:p>
          <a:p>
            <a:r>
              <a:rPr lang="en-ZA" sz="2000" dirty="0"/>
              <a:t>Application of appropriate insecticide also controls </a:t>
            </a:r>
            <a:r>
              <a:rPr lang="en-ZA" sz="2000" dirty="0" err="1"/>
              <a:t>looper</a:t>
            </a:r>
            <a:r>
              <a:rPr lang="en-ZA" sz="2000" dirty="0"/>
              <a:t> populations; selective insecticides help to protect populations of natural enemies on crop.</a:t>
            </a:r>
          </a:p>
        </p:txBody>
      </p:sp>
    </p:spTree>
    <p:extLst>
      <p:ext uri="{BB962C8B-B14F-4D97-AF65-F5344CB8AC3E}">
        <p14:creationId xmlns:p14="http://schemas.microsoft.com/office/powerpoint/2010/main" val="265813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203372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dirty="0"/>
              <a:t>4.Diamondback moth </a:t>
            </a:r>
            <a:r>
              <a:rPr lang="en-ZA" sz="2000" i="1" dirty="0" err="1"/>
              <a:t>Plutella</a:t>
            </a:r>
            <a:r>
              <a:rPr lang="en-ZA" sz="2000" i="1" dirty="0"/>
              <a:t> </a:t>
            </a:r>
            <a:r>
              <a:rPr lang="en-ZA" sz="2000" i="1" dirty="0" err="1"/>
              <a:t>xylostella</a:t>
            </a:r>
            <a:endParaRPr lang="en-ZA" sz="20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 </a:t>
            </a:r>
            <a:endParaRPr lang="en-ZA" sz="2000" dirty="0"/>
          </a:p>
          <a:p>
            <a:r>
              <a:rPr lang="en-ZA" sz="2000" dirty="0"/>
              <a:t>Young larvae feed between upper and lower leaf surface and may be visible when they emerge from small holes on the underside of the leaf; older larvae leave large, irregularly shaped </a:t>
            </a:r>
            <a:r>
              <a:rPr lang="en-ZA" sz="2000" dirty="0" err="1"/>
              <a:t>shotholes</a:t>
            </a:r>
            <a:r>
              <a:rPr lang="en-ZA" sz="2000" dirty="0"/>
              <a:t> on leaf undersides, may leave the upper surface intact; larvae may drop from the plant on silk threads if the leaf is disturbed; larvae are small (1 cm/0.3 in) and tapered at both ends.</a:t>
            </a:r>
          </a:p>
          <a:p>
            <a:r>
              <a:rPr lang="en-ZA" sz="2000" dirty="0"/>
              <a:t>Larvae have to </a:t>
            </a:r>
            <a:r>
              <a:rPr lang="en-ZA" sz="2000" dirty="0" err="1"/>
              <a:t>prolegs</a:t>
            </a:r>
            <a:r>
              <a:rPr lang="en-ZA" sz="2000" dirty="0"/>
              <a:t> at the rear end that are arranged in a distinctive V-shape. Larvae take between 10 and 14 days to mature and spin a loose, gauze-like cocoon on leaves or stems to pupate.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Management</a:t>
            </a:r>
          </a:p>
          <a:p>
            <a:r>
              <a:rPr lang="en-ZA" sz="2000" dirty="0"/>
              <a:t>Larvae can be controlled organically by applications of </a:t>
            </a:r>
            <a:r>
              <a:rPr lang="en-ZA" sz="2000" i="1" dirty="0"/>
              <a:t>Bacillus </a:t>
            </a:r>
            <a:r>
              <a:rPr lang="en-ZA" sz="2000" i="1" dirty="0" err="1"/>
              <a:t>thurengiensis</a:t>
            </a:r>
            <a:r>
              <a:rPr lang="en-ZA" sz="2000" i="1" dirty="0"/>
              <a:t>.</a:t>
            </a:r>
          </a:p>
          <a:p>
            <a:r>
              <a:rPr lang="en-ZA" sz="2000" dirty="0"/>
              <a:t>Application of appropriate chemical insecticide is only necessary if larvae are damaging the growing tips of the plants</a:t>
            </a:r>
          </a:p>
        </p:txBody>
      </p:sp>
    </p:spTree>
    <p:extLst>
      <p:ext uri="{BB962C8B-B14F-4D97-AF65-F5344CB8AC3E}">
        <p14:creationId xmlns:p14="http://schemas.microsoft.com/office/powerpoint/2010/main" val="784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203372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dirty="0"/>
              <a:t>Cabbage </a:t>
            </a:r>
            <a:r>
              <a:rPr lang="en-ZA" sz="2000" dirty="0" err="1"/>
              <a:t>looper</a:t>
            </a:r>
            <a:r>
              <a:rPr lang="en-ZA" sz="2000" dirty="0"/>
              <a:t> </a:t>
            </a:r>
            <a:r>
              <a:rPr lang="en-ZA" sz="2000" dirty="0" err="1"/>
              <a:t>Trichoplusiani</a:t>
            </a:r>
            <a:endParaRPr lang="en-ZA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 </a:t>
            </a:r>
            <a:endParaRPr lang="en-ZA" sz="2000" dirty="0"/>
          </a:p>
          <a:p>
            <a:r>
              <a:rPr lang="en-ZA" sz="2000" dirty="0"/>
              <a:t>Large or small holes in leaves; damage often extensive; caterpillars are pale green with a white lines running down either side of their body; caterpillars are easily distinguished by the way they arch their body when moving; eggs are laid singly, usually on the lower leaf surface close to the leaf margin, and are white or pale green in colour. </a:t>
            </a:r>
          </a:p>
          <a:p>
            <a:r>
              <a:rPr lang="en-ZA" sz="2000" dirty="0"/>
              <a:t>Cabbage </a:t>
            </a:r>
            <a:r>
              <a:rPr lang="en-ZA" sz="2000" dirty="0" err="1"/>
              <a:t>looper</a:t>
            </a:r>
            <a:r>
              <a:rPr lang="en-ZA" sz="2000" dirty="0"/>
              <a:t> can be identified by their characteristic "looping" movement in which they arch their body and bring the back portion of the body forward to meet the front.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Management </a:t>
            </a:r>
            <a:endParaRPr lang="en-ZA" sz="2000" dirty="0"/>
          </a:p>
          <a:p>
            <a:r>
              <a:rPr lang="en-ZA" sz="2000" dirty="0" err="1"/>
              <a:t>Looper</a:t>
            </a:r>
            <a:r>
              <a:rPr lang="en-ZA" sz="2000" dirty="0"/>
              <a:t> populations are usually held in check by natural enemies; if they do become problematic larvae can be hand-picked from the plants; biological controls such as spraying with </a:t>
            </a:r>
            <a:r>
              <a:rPr lang="en-ZA" sz="2000" i="1" dirty="0"/>
              <a:t>Bacillus </a:t>
            </a:r>
            <a:r>
              <a:rPr lang="en-ZA" sz="2000" i="1" dirty="0" err="1"/>
              <a:t>thuringiensis</a:t>
            </a:r>
            <a:r>
              <a:rPr lang="en-ZA" sz="2000" i="1" dirty="0"/>
              <a:t> </a:t>
            </a:r>
            <a:r>
              <a:rPr lang="en-ZA" sz="2000" dirty="0"/>
              <a:t>can be effective at controlling </a:t>
            </a:r>
            <a:r>
              <a:rPr lang="en-ZA" sz="2000" dirty="0" err="1"/>
              <a:t>looper</a:t>
            </a:r>
            <a:r>
              <a:rPr lang="en-ZA" sz="2000" dirty="0"/>
              <a:t> numbers.</a:t>
            </a:r>
          </a:p>
          <a:p>
            <a:r>
              <a:rPr lang="en-ZA" sz="2000" dirty="0"/>
              <a:t>Application of appropriate insecticide also controls </a:t>
            </a:r>
            <a:r>
              <a:rPr lang="en-ZA" sz="2000" dirty="0" err="1"/>
              <a:t>looper</a:t>
            </a:r>
            <a:r>
              <a:rPr lang="en-ZA" sz="2000" dirty="0"/>
              <a:t> populations; selective insecticides help to protect populations of natural enemies on crop. </a:t>
            </a:r>
          </a:p>
        </p:txBody>
      </p:sp>
    </p:spTree>
    <p:extLst>
      <p:ext uri="{BB962C8B-B14F-4D97-AF65-F5344CB8AC3E}">
        <p14:creationId xmlns:p14="http://schemas.microsoft.com/office/powerpoint/2010/main" val="179990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058562" y="2505670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Z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155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2135188"/>
            <a:ext cx="8464551" cy="3529012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b="1" dirty="0"/>
              <a:t>Introduction</a:t>
            </a:r>
          </a:p>
          <a:p>
            <a:endParaRPr lang="en-ZA" sz="2000" dirty="0"/>
          </a:p>
          <a:p>
            <a:r>
              <a:rPr lang="en-ZA" sz="2000" dirty="0"/>
              <a:t>Various diseases and pests  attack vegetables, and this can lead to serious economic loss.</a:t>
            </a:r>
          </a:p>
          <a:p>
            <a:endParaRPr lang="en-ZA" sz="2000" dirty="0"/>
          </a:p>
          <a:p>
            <a:r>
              <a:rPr lang="en-ZA" sz="2000" dirty="0"/>
              <a:t> Generally speaking, pest management strategies, chemical and mechanical control of pests and diseases can be used for control.</a:t>
            </a:r>
          </a:p>
        </p:txBody>
      </p:sp>
    </p:spTree>
    <p:extLst>
      <p:ext uri="{BB962C8B-B14F-4D97-AF65-F5344CB8AC3E}">
        <p14:creationId xmlns:p14="http://schemas.microsoft.com/office/powerpoint/2010/main" val="28737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u="sng" dirty="0"/>
              <a:t>Diseases affecting Vegetables</a:t>
            </a:r>
          </a:p>
          <a:p>
            <a:pPr marL="457200" indent="-457200" algn="just">
              <a:buAutoNum type="arabicPeriod"/>
            </a:pPr>
            <a:r>
              <a:rPr lang="en-GB" sz="2000" b="1" dirty="0" err="1"/>
              <a:t>Clubroot</a:t>
            </a:r>
            <a:r>
              <a:rPr lang="en-GB" sz="2000" b="1" dirty="0"/>
              <a:t> (</a:t>
            </a:r>
            <a:r>
              <a:rPr lang="en-GB" sz="2000" b="1" i="1" dirty="0" err="1"/>
              <a:t>Plasmodiophora</a:t>
            </a:r>
            <a:r>
              <a:rPr lang="en-GB" sz="2000" b="1" i="1" dirty="0"/>
              <a:t> </a:t>
            </a:r>
            <a:r>
              <a:rPr lang="en-GB" sz="2000" b="1" i="1" dirty="0" err="1"/>
              <a:t>brassicae</a:t>
            </a:r>
            <a:r>
              <a:rPr lang="en-GB" sz="2000" b="1" i="1" dirty="0"/>
              <a:t>)</a:t>
            </a:r>
          </a:p>
          <a:p>
            <a:pPr marL="0" indent="0" algn="just">
              <a:buNone/>
            </a:pPr>
            <a:endParaRPr lang="en-GB" sz="2000" b="1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ZA" sz="2000" b="1" dirty="0"/>
              <a:t>Symptoms</a:t>
            </a:r>
          </a:p>
          <a:p>
            <a:pPr marL="457200" indent="-457200" algn="just"/>
            <a:r>
              <a:rPr lang="en-ZA" sz="2000" dirty="0"/>
              <a:t>Slow growing, stunted plants; yellowish leaves which wilt during day and rejuvenate in part at night; swollen, distorted roots; extensive gall formation. </a:t>
            </a:r>
          </a:p>
          <a:p>
            <a:pPr marL="457200" indent="-457200" algn="just"/>
            <a:r>
              <a:rPr lang="en-ZA" sz="2000" dirty="0"/>
              <a:t>fungus can survive in soil for periods in excess of 10 years; can be spread by movement of contaminated soil and irrigation water to uninfected areas.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dirty="0"/>
              <a:t> </a:t>
            </a:r>
            <a:r>
              <a:rPr lang="en-ZA" sz="2000" b="1" dirty="0"/>
              <a:t>Management </a:t>
            </a:r>
            <a:endParaRPr lang="en-ZA" sz="2000" dirty="0"/>
          </a:p>
          <a:p>
            <a:r>
              <a:rPr lang="en-ZA" sz="2000" dirty="0"/>
              <a:t>  Once the pathogen is present in the soil it can survive for many years, elimination of the   pathogen is economically unfeasible; rotating crops generally does not provide effective control.</a:t>
            </a:r>
          </a:p>
          <a:p>
            <a:r>
              <a:rPr lang="en-ZA" sz="2000" dirty="0"/>
              <a:t> Plant only certified seed and avoid field grown transplants unless produced in a fumigated bed; applying lime to the soil can reduce fungus sporulation.</a:t>
            </a:r>
            <a:endParaRPr lang="en-GB" sz="2000" dirty="0"/>
          </a:p>
          <a:p>
            <a:pPr marL="0" indent="0" algn="ctr">
              <a:buNone/>
            </a:pP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01806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246915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b="1" dirty="0"/>
              <a:t>2. Downy mildew </a:t>
            </a:r>
            <a:r>
              <a:rPr lang="en-ZA" sz="2000" b="1" i="1" dirty="0"/>
              <a:t>(</a:t>
            </a:r>
            <a:r>
              <a:rPr lang="en-ZA" sz="2000" b="1" i="1" dirty="0" err="1"/>
              <a:t>Peronospora</a:t>
            </a:r>
            <a:r>
              <a:rPr lang="en-ZA" sz="2000" b="1" i="1" dirty="0"/>
              <a:t> </a:t>
            </a:r>
            <a:r>
              <a:rPr lang="en-ZA" sz="2000" b="1" i="1" dirty="0" err="1"/>
              <a:t>parasitica</a:t>
            </a:r>
            <a:r>
              <a:rPr lang="en-ZA" sz="2000" b="1" i="1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</a:t>
            </a:r>
          </a:p>
          <a:p>
            <a:r>
              <a:rPr lang="en-ZA" sz="2000" dirty="0"/>
              <a:t>Small angular lesions on upper surface of leaves which enlarge into orange or yellow necrotic patches; white fluffy growth on undersides of leaves. </a:t>
            </a:r>
          </a:p>
          <a:p>
            <a:r>
              <a:rPr lang="en-ZA" sz="2000" dirty="0"/>
              <a:t>Disease emergence </a:t>
            </a:r>
            <a:r>
              <a:rPr lang="en-ZA" sz="2000" dirty="0" err="1"/>
              <a:t>favored</a:t>
            </a:r>
            <a:r>
              <a:rPr lang="en-ZA" sz="2000" dirty="0"/>
              <a:t> by cool, moist conditions.</a:t>
            </a:r>
          </a:p>
          <a:p>
            <a:pPr marL="0" indent="0">
              <a:buNone/>
            </a:pPr>
            <a:r>
              <a:rPr lang="en-ZA" sz="2000" dirty="0"/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Management</a:t>
            </a:r>
          </a:p>
          <a:p>
            <a:r>
              <a:rPr lang="en-ZA" sz="2000" dirty="0"/>
              <a:t>Remove all crop debris after harvest; rotate with non-brassicas.</a:t>
            </a:r>
          </a:p>
          <a:p>
            <a:r>
              <a:rPr lang="en-ZA" sz="2000" dirty="0"/>
              <a:t> It is possible to control downy mildew with the application of an appropriate fungicide.</a:t>
            </a:r>
          </a:p>
        </p:txBody>
      </p:sp>
    </p:spTree>
    <p:extLst>
      <p:ext uri="{BB962C8B-B14F-4D97-AF65-F5344CB8AC3E}">
        <p14:creationId xmlns:p14="http://schemas.microsoft.com/office/powerpoint/2010/main" val="36604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9343" y="370114"/>
            <a:ext cx="10515600" cy="5551715"/>
          </a:xfrm>
        </p:spPr>
        <p:txBody>
          <a:bodyPr/>
          <a:lstStyle/>
          <a:p>
            <a:endParaRPr lang="en-ZA" dirty="0"/>
          </a:p>
          <a:p>
            <a:pPr marL="0" indent="0" algn="ctr">
              <a:buNone/>
            </a:pPr>
            <a:r>
              <a:rPr lang="en-ZA" sz="2000" dirty="0"/>
              <a:t>3. </a:t>
            </a:r>
            <a:r>
              <a:rPr lang="en-ZA" sz="2000" b="1" dirty="0" err="1"/>
              <a:t>Sclerotinia</a:t>
            </a:r>
            <a:r>
              <a:rPr lang="en-ZA" sz="2000" b="1" dirty="0"/>
              <a:t> stem rot (White </a:t>
            </a:r>
            <a:r>
              <a:rPr lang="en-ZA" sz="2000" b="1" dirty="0" err="1"/>
              <a:t>mold</a:t>
            </a:r>
            <a:r>
              <a:rPr lang="en-ZA" sz="2000" b="1" dirty="0"/>
              <a:t>) </a:t>
            </a:r>
            <a:r>
              <a:rPr lang="en-ZA" sz="2000" i="1" dirty="0" err="1"/>
              <a:t>Sclerotinia</a:t>
            </a:r>
            <a:r>
              <a:rPr lang="en-ZA" sz="2000" i="1" dirty="0"/>
              <a:t> </a:t>
            </a:r>
            <a:r>
              <a:rPr lang="en-ZA" sz="2000" i="1" dirty="0" err="1"/>
              <a:t>sclerotiorum</a:t>
            </a:r>
            <a:endParaRPr lang="en-ZA" sz="2000" i="1" dirty="0"/>
          </a:p>
          <a:p>
            <a:pPr marL="0" indent="0">
              <a:buNone/>
            </a:pPr>
            <a:r>
              <a:rPr lang="en-ZA" sz="2000" i="1" dirty="0"/>
              <a:t> </a:t>
            </a:r>
            <a:endParaRPr lang="en-ZA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 </a:t>
            </a:r>
            <a:endParaRPr lang="en-ZA" sz="2000" dirty="0"/>
          </a:p>
          <a:p>
            <a:r>
              <a:rPr lang="en-ZA" sz="2000" dirty="0"/>
              <a:t>Irregular, necrotic </a:t>
            </a:r>
            <a:r>
              <a:rPr lang="en-ZA" sz="2000" dirty="0" err="1"/>
              <a:t>gray</a:t>
            </a:r>
            <a:r>
              <a:rPr lang="en-ZA" sz="2000" dirty="0"/>
              <a:t> lesions on leaves; white-</a:t>
            </a:r>
            <a:r>
              <a:rPr lang="en-ZA" sz="2000" dirty="0" err="1"/>
              <a:t>gray</a:t>
            </a:r>
            <a:r>
              <a:rPr lang="en-ZA" sz="2000" dirty="0"/>
              <a:t> </a:t>
            </a:r>
            <a:r>
              <a:rPr lang="en-ZA" sz="2000" dirty="0" err="1"/>
              <a:t>leions</a:t>
            </a:r>
            <a:r>
              <a:rPr lang="en-ZA" sz="2000" dirty="0"/>
              <a:t> on stems; reduced pod set; shattering seed pods. </a:t>
            </a:r>
          </a:p>
          <a:p>
            <a:r>
              <a:rPr lang="en-ZA" sz="2000" dirty="0"/>
              <a:t>Disease emergence favours moderate to cool temperatures and high humidity. </a:t>
            </a:r>
          </a:p>
          <a:p>
            <a:pPr marL="0" indent="0">
              <a:buNone/>
            </a:pPr>
            <a:r>
              <a:rPr lang="en-ZA" sz="2000" b="1" dirty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 Management </a:t>
            </a:r>
            <a:endParaRPr lang="en-ZA" sz="2000" dirty="0"/>
          </a:p>
          <a:p>
            <a:r>
              <a:rPr lang="en-ZA" sz="2000" dirty="0"/>
              <a:t>Rotate crop to non-hosts (e.g. cereals) for at least 3 years; control weeds; avoid dense growth by planting in adequately spaced rows; apply appropriate foliar fungicides.</a:t>
            </a:r>
          </a:p>
        </p:txBody>
      </p:sp>
    </p:spTree>
    <p:extLst>
      <p:ext uri="{BB962C8B-B14F-4D97-AF65-F5344CB8AC3E}">
        <p14:creationId xmlns:p14="http://schemas.microsoft.com/office/powerpoint/2010/main" val="184430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b="1" dirty="0"/>
              <a:t>4. Anthracnose (Shot-hole) </a:t>
            </a:r>
            <a:r>
              <a:rPr lang="en-ZA" sz="2000" b="1" i="1" dirty="0" err="1"/>
              <a:t>Microdochium</a:t>
            </a:r>
            <a:r>
              <a:rPr lang="en-ZA" sz="2000" b="1" i="1" dirty="0"/>
              <a:t> </a:t>
            </a:r>
            <a:r>
              <a:rPr lang="en-ZA" sz="2000" b="1" i="1" dirty="0" err="1"/>
              <a:t>panattonianum</a:t>
            </a:r>
            <a:endParaRPr lang="en-ZA" sz="20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</a:t>
            </a:r>
          </a:p>
          <a:p>
            <a:r>
              <a:rPr lang="en-ZA" sz="2000" dirty="0"/>
              <a:t>Small water-soaked tan spots on outer leaves which may expand and turn straw </a:t>
            </a:r>
            <a:r>
              <a:rPr lang="en-ZA" sz="2000" dirty="0" err="1"/>
              <a:t>colored</a:t>
            </a:r>
            <a:r>
              <a:rPr lang="en-ZA" sz="2000" dirty="0"/>
              <a:t>; </a:t>
            </a:r>
            <a:r>
              <a:rPr lang="en-ZA" sz="2000" dirty="0" err="1"/>
              <a:t>centers</a:t>
            </a:r>
            <a:r>
              <a:rPr lang="en-ZA" sz="2000" dirty="0"/>
              <a:t> fall out of mature lesions giving plant a shot-hole appearance. </a:t>
            </a:r>
          </a:p>
          <a:p>
            <a:r>
              <a:rPr lang="en-ZA" sz="2000" dirty="0"/>
              <a:t>Fungus survives in crop debris in soil; disease spread by splashing water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Management</a:t>
            </a:r>
          </a:p>
          <a:p>
            <a:r>
              <a:rPr lang="en-ZA" sz="2000" dirty="0"/>
              <a:t>Rotate crops; </a:t>
            </a:r>
            <a:r>
              <a:rPr lang="en-ZA" sz="2000" dirty="0" err="1"/>
              <a:t>plow</a:t>
            </a:r>
            <a:r>
              <a:rPr lang="en-ZA" sz="2000" dirty="0"/>
              <a:t> crop debris into soil; control wold lettuce populations around plantation; avoid overhead irrigation</a:t>
            </a:r>
          </a:p>
        </p:txBody>
      </p:sp>
    </p:spTree>
    <p:extLst>
      <p:ext uri="{BB962C8B-B14F-4D97-AF65-F5344CB8AC3E}">
        <p14:creationId xmlns:p14="http://schemas.microsoft.com/office/powerpoint/2010/main" val="226898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093041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b="1" dirty="0"/>
              <a:t>5. Leaf drop (</a:t>
            </a:r>
            <a:r>
              <a:rPr lang="en-ZA" sz="2000" b="1" dirty="0" err="1"/>
              <a:t>Sclerotinia</a:t>
            </a:r>
            <a:r>
              <a:rPr lang="en-ZA" sz="2000" b="1" dirty="0"/>
              <a:t> drop) </a:t>
            </a:r>
            <a:r>
              <a:rPr lang="en-ZA" sz="2000" b="1" dirty="0" err="1"/>
              <a:t>Sclerotinia</a:t>
            </a:r>
            <a:r>
              <a:rPr lang="en-ZA" sz="2000" b="1" dirty="0"/>
              <a:t> minor, </a:t>
            </a:r>
            <a:r>
              <a:rPr lang="en-ZA" sz="2000" b="1" dirty="0" err="1"/>
              <a:t>Sclerotininia</a:t>
            </a:r>
            <a:r>
              <a:rPr lang="en-ZA" sz="2000" b="1" dirty="0"/>
              <a:t> </a:t>
            </a:r>
            <a:r>
              <a:rPr lang="en-ZA" sz="2000" b="1" dirty="0" err="1"/>
              <a:t>sclerotiorum</a:t>
            </a:r>
            <a:endParaRPr lang="en-ZA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</a:t>
            </a:r>
          </a:p>
          <a:p>
            <a:pPr algn="just"/>
            <a:r>
              <a:rPr lang="en-ZA" sz="2000" dirty="0"/>
              <a:t>Wilting of outside leaves which spread inwards until whole plant is affected; soft watery lesions on leaves; leaves collapse and lie on soil surface.</a:t>
            </a:r>
          </a:p>
          <a:p>
            <a:pPr algn="just"/>
            <a:r>
              <a:rPr lang="en-ZA" sz="2000" dirty="0"/>
              <a:t> Black fungal structures on infected leaf tissue and soil surface. </a:t>
            </a:r>
          </a:p>
          <a:p>
            <a:pPr algn="just"/>
            <a:r>
              <a:rPr lang="en-ZA" sz="2000" dirty="0"/>
              <a:t>This fungi can survive in soil for 8-10 years.</a:t>
            </a:r>
          </a:p>
          <a:p>
            <a:pPr marL="0" indent="0" algn="just">
              <a:buNone/>
            </a:pPr>
            <a:endParaRPr lang="en-ZA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Management</a:t>
            </a:r>
          </a:p>
          <a:p>
            <a:pPr algn="just"/>
            <a:r>
              <a:rPr lang="en-ZA" sz="2000" dirty="0"/>
              <a:t>Disease significantly reduced by application of fungicides immediately after thinning plants; </a:t>
            </a:r>
          </a:p>
          <a:p>
            <a:pPr algn="just"/>
            <a:r>
              <a:rPr lang="en-ZA" sz="2000" dirty="0" err="1"/>
              <a:t>Plow</a:t>
            </a:r>
            <a:r>
              <a:rPr lang="en-ZA" sz="2000" dirty="0"/>
              <a:t> soil deeply; rotate crops with non-hosts</a:t>
            </a:r>
          </a:p>
        </p:txBody>
      </p:sp>
    </p:spTree>
    <p:extLst>
      <p:ext uri="{BB962C8B-B14F-4D97-AF65-F5344CB8AC3E}">
        <p14:creationId xmlns:p14="http://schemas.microsoft.com/office/powerpoint/2010/main" val="12084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55171"/>
            <a:ext cx="10515600" cy="5236029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dirty="0"/>
              <a:t>6. </a:t>
            </a:r>
            <a:r>
              <a:rPr lang="en-ZA" sz="2000" b="1" dirty="0" err="1"/>
              <a:t>Septoria</a:t>
            </a:r>
            <a:r>
              <a:rPr lang="en-ZA" sz="2000" b="1" dirty="0"/>
              <a:t> leaf spot </a:t>
            </a:r>
            <a:r>
              <a:rPr lang="en-ZA" sz="2000" b="1" i="1" dirty="0" err="1"/>
              <a:t>Septoria</a:t>
            </a:r>
            <a:r>
              <a:rPr lang="en-ZA" sz="2000" b="1" i="1" dirty="0"/>
              <a:t> </a:t>
            </a:r>
            <a:r>
              <a:rPr lang="en-ZA" sz="2000" b="1" i="1" dirty="0" err="1"/>
              <a:t>lactucae</a:t>
            </a:r>
            <a:endParaRPr lang="en-ZA" sz="20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</a:t>
            </a:r>
          </a:p>
          <a:p>
            <a:r>
              <a:rPr lang="en-ZA" sz="2000" dirty="0"/>
              <a:t>Small, irregularly shaped </a:t>
            </a:r>
            <a:r>
              <a:rPr lang="en-ZA" sz="2000" dirty="0" err="1"/>
              <a:t>chlorotic</a:t>
            </a:r>
            <a:r>
              <a:rPr lang="en-ZA" sz="2000" dirty="0"/>
              <a:t> spots on oldest plant leaves which enlarge and turn brown and dry out; lesions may fall out of leaves creating holes; leaf spots may have </a:t>
            </a:r>
            <a:r>
              <a:rPr lang="en-ZA" sz="2000" dirty="0" err="1"/>
              <a:t>chlorotic</a:t>
            </a:r>
            <a:r>
              <a:rPr lang="en-ZA" sz="2000" dirty="0"/>
              <a:t> halos.</a:t>
            </a:r>
          </a:p>
          <a:p>
            <a:r>
              <a:rPr lang="en-ZA" sz="2000" dirty="0"/>
              <a:t> if plant is severely infected, lesions may coalesce forming large necrotic patches, wilting leaves and plant death. </a:t>
            </a:r>
          </a:p>
          <a:p>
            <a:r>
              <a:rPr lang="en-ZA" sz="2000" dirty="0"/>
              <a:t>Fungus survives in infected seed and in crop debris; disease spreads in humid or wet conditions; can be spread by splashing water; weeds are an important overwintering site for the fungus.</a:t>
            </a:r>
          </a:p>
          <a:p>
            <a:pPr marL="0" indent="0">
              <a:buNone/>
            </a:pPr>
            <a:endParaRPr lang="en-ZA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Management</a:t>
            </a:r>
          </a:p>
          <a:p>
            <a:r>
              <a:rPr lang="en-ZA" sz="2000" dirty="0"/>
              <a:t>Plant pathogen free seed; plant in areas where </a:t>
            </a:r>
            <a:r>
              <a:rPr lang="en-ZA" sz="2000" dirty="0" err="1"/>
              <a:t>Septoria</a:t>
            </a:r>
            <a:r>
              <a:rPr lang="en-ZA" sz="2000" dirty="0"/>
              <a:t> is uncommon; ideal planting sites are in regions with low rainfall; hot water treatment of seeds prior to planting may help reduce levels of disease.</a:t>
            </a:r>
          </a:p>
        </p:txBody>
      </p:sp>
    </p:spTree>
    <p:extLst>
      <p:ext uri="{BB962C8B-B14F-4D97-AF65-F5344CB8AC3E}">
        <p14:creationId xmlns:p14="http://schemas.microsoft.com/office/powerpoint/2010/main" val="133128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0978" y="1097280"/>
            <a:ext cx="10377582" cy="4566920"/>
          </a:xfrm>
        </p:spPr>
        <p:txBody>
          <a:bodyPr/>
          <a:lstStyle/>
          <a:p>
            <a:br>
              <a:rPr lang="en-ZA" sz="1100" dirty="0"/>
            </a:br>
            <a:endParaRPr lang="en-ZA" sz="11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5543" y="14061"/>
            <a:ext cx="10363200" cy="5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112" charset="-128"/>
              </a:defRPr>
            </a:lvl9pPr>
          </a:lstStyle>
          <a:p>
            <a:pPr>
              <a:defRPr/>
            </a:pPr>
            <a:endParaRPr lang="en-ZA" altLang="en-US" sz="28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555171"/>
            <a:ext cx="10515600" cy="5621792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b="1" u="sng" dirty="0"/>
              <a:t>Pests affecting Vegetables</a:t>
            </a:r>
          </a:p>
          <a:p>
            <a:pPr marL="0" indent="0" algn="ctr">
              <a:buNone/>
            </a:pPr>
            <a:r>
              <a:rPr lang="en-ZA" sz="2000" b="1" dirty="0"/>
              <a:t>       1. Beet armyworm </a:t>
            </a:r>
            <a:r>
              <a:rPr lang="en-ZA" sz="2000" b="1" i="1" dirty="0" err="1"/>
              <a:t>Spodoptera</a:t>
            </a:r>
            <a:r>
              <a:rPr lang="en-ZA" sz="2000" b="1" i="1" dirty="0"/>
              <a:t> </a:t>
            </a:r>
            <a:r>
              <a:rPr lang="en-ZA" sz="2000" b="1" i="1" dirty="0" err="1"/>
              <a:t>exigua</a:t>
            </a:r>
            <a:endParaRPr lang="en-ZA" sz="20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Symptoms </a:t>
            </a:r>
            <a:endParaRPr lang="en-ZA" sz="2000" dirty="0"/>
          </a:p>
          <a:p>
            <a:r>
              <a:rPr lang="en-ZA" sz="2000" dirty="0"/>
              <a:t>Singular, or closely grouped circular to irregularly shaped holes in foliage; heavy feeding by young larvae leads to skeletonized leaves; shallow, dry wounds on fruit.</a:t>
            </a:r>
          </a:p>
          <a:p>
            <a:r>
              <a:rPr lang="en-ZA" sz="2000" dirty="0"/>
              <a:t> egg clusters of 50-150 eggs may be present on the leaves; egg clusters are covered in a whitish scale which gives the cluster a cottony or fuzzy appearance.</a:t>
            </a:r>
          </a:p>
          <a:p>
            <a:r>
              <a:rPr lang="en-ZA" sz="2000" dirty="0"/>
              <a:t> young larvae are pale green to yellow in </a:t>
            </a:r>
            <a:r>
              <a:rPr lang="en-ZA" sz="2000" dirty="0" err="1"/>
              <a:t>color</a:t>
            </a:r>
            <a:r>
              <a:rPr lang="en-ZA" sz="2000" dirty="0"/>
              <a:t> while older larvae are generally darker green with a dark and light line running along the side of their body and a pink or yellow underside. Insect can go through 3–5 generations a year.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000" b="1" dirty="0"/>
              <a:t>Management </a:t>
            </a:r>
            <a:endParaRPr lang="en-ZA" sz="2000" dirty="0"/>
          </a:p>
          <a:p>
            <a:r>
              <a:rPr lang="en-ZA" sz="2000" dirty="0"/>
              <a:t>Organic methods of controlling the beet armyworm include biological control by natural enemies which parasitize the larvae and the application of </a:t>
            </a:r>
            <a:r>
              <a:rPr lang="en-ZA" sz="2000" i="1" dirty="0"/>
              <a:t>Bacillus </a:t>
            </a:r>
            <a:r>
              <a:rPr lang="en-ZA" sz="2000" i="1" dirty="0" err="1"/>
              <a:t>thuringiensis</a:t>
            </a:r>
            <a:r>
              <a:rPr lang="en-ZA" sz="2000" dirty="0"/>
              <a:t>.</a:t>
            </a:r>
          </a:p>
          <a:p>
            <a:r>
              <a:rPr lang="en-ZA" sz="2000" dirty="0"/>
              <a:t>chemicals control is also recommended. </a:t>
            </a:r>
          </a:p>
        </p:txBody>
      </p:sp>
    </p:spTree>
    <p:extLst>
      <p:ext uri="{BB962C8B-B14F-4D97-AF65-F5344CB8AC3E}">
        <p14:creationId xmlns:p14="http://schemas.microsoft.com/office/powerpoint/2010/main" val="697167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25463</TotalTime>
  <Words>1529</Words>
  <Application>Microsoft Office PowerPoint</Application>
  <PresentationFormat>Widescreen</PresentationFormat>
  <Paragraphs>122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Basset</vt:lpstr>
      <vt:lpstr>Calibri</vt:lpstr>
      <vt:lpstr>Calibri Light</vt:lpstr>
      <vt:lpstr>Wingdings</vt:lpstr>
      <vt:lpstr>Office Theme</vt:lpstr>
      <vt:lpstr>2_Office Theme</vt:lpstr>
      <vt:lpstr>             NORTH WEST DEPARTMENT OF AGRICULTURE AND RURAL DEVELOPMENT AGRICULTURAL SUPPORT SERVICES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Ntsadi Ramoncha</dc:creator>
  <cp:lastModifiedBy>Hangwani Muedi</cp:lastModifiedBy>
  <cp:revision>176</cp:revision>
  <cp:lastPrinted>2021-08-26T07:23:13Z</cp:lastPrinted>
  <dcterms:created xsi:type="dcterms:W3CDTF">2019-10-08T08:28:49Z</dcterms:created>
  <dcterms:modified xsi:type="dcterms:W3CDTF">2021-09-13T10:02:39Z</dcterms:modified>
</cp:coreProperties>
</file>